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0" r:id="rId15"/>
    <p:sldId id="271" r:id="rId16"/>
    <p:sldId id="272" r:id="rId17"/>
    <p:sldId id="273" r:id="rId18"/>
    <p:sldId id="274" r:id="rId19"/>
    <p:sldId id="27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varScale="1">
        <p:scale>
          <a:sx n="103" d="100"/>
          <a:sy n="103" d="100"/>
        </p:scale>
        <p:origin x="176" y="6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jpeg>
</file>

<file path=ppt/media/image11.jpg>
</file>

<file path=ppt/media/image12.png>
</file>

<file path=ppt/media/image14.jpeg>
</file>

<file path=ppt/media/image15.jpeg>
</file>

<file path=ppt/media/image16.jpeg>
</file>

<file path=ppt/media/image17.jpeg>
</file>

<file path=ppt/media/image19.jpg>
</file>

<file path=ppt/media/image2.png>
</file>

<file path=ppt/media/image3.jp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351FC4B-778E-4012-B928-4AB50A12413B}" type="datetimeFigureOut">
              <a:rPr lang="en-US" smtClean="0"/>
              <a:t>5/31/20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69D57D-17A4-42EF-8878-52C9A3B22F8D}" type="slidenum">
              <a:rPr lang="en-US" smtClean="0"/>
              <a:t>‹#›</a:t>
            </a:fld>
            <a:endParaRPr lang="en-US"/>
          </a:p>
        </p:txBody>
      </p:sp>
    </p:spTree>
    <p:extLst>
      <p:ext uri="{BB962C8B-B14F-4D97-AF65-F5344CB8AC3E}">
        <p14:creationId xmlns:p14="http://schemas.microsoft.com/office/powerpoint/2010/main" val="27617823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351FC4B-778E-4012-B928-4AB50A12413B}" type="datetimeFigureOut">
              <a:rPr lang="en-US" smtClean="0"/>
              <a:t>5/31/20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69D57D-17A4-42EF-8878-52C9A3B22F8D}" type="slidenum">
              <a:rPr lang="en-US" smtClean="0"/>
              <a:t>‹#›</a:t>
            </a:fld>
            <a:endParaRPr lang="en-US"/>
          </a:p>
        </p:txBody>
      </p:sp>
    </p:spTree>
    <p:extLst>
      <p:ext uri="{BB962C8B-B14F-4D97-AF65-F5344CB8AC3E}">
        <p14:creationId xmlns:p14="http://schemas.microsoft.com/office/powerpoint/2010/main" val="19983489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351FC4B-778E-4012-B928-4AB50A12413B}" type="datetimeFigureOut">
              <a:rPr lang="en-US" smtClean="0"/>
              <a:t>5/31/20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69D57D-17A4-42EF-8878-52C9A3B22F8D}" type="slidenum">
              <a:rPr lang="en-US" smtClean="0"/>
              <a:t>‹#›</a:t>
            </a:fld>
            <a:endParaRPr lang="en-US"/>
          </a:p>
        </p:txBody>
      </p:sp>
    </p:spTree>
    <p:extLst>
      <p:ext uri="{BB962C8B-B14F-4D97-AF65-F5344CB8AC3E}">
        <p14:creationId xmlns:p14="http://schemas.microsoft.com/office/powerpoint/2010/main" val="328378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351FC4B-778E-4012-B928-4AB50A12413B}" type="datetimeFigureOut">
              <a:rPr lang="en-US" smtClean="0"/>
              <a:t>5/31/20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69D57D-17A4-42EF-8878-52C9A3B22F8D}" type="slidenum">
              <a:rPr lang="en-US" smtClean="0"/>
              <a:t>‹#›</a:t>
            </a:fld>
            <a:endParaRPr lang="en-US"/>
          </a:p>
        </p:txBody>
      </p:sp>
    </p:spTree>
    <p:extLst>
      <p:ext uri="{BB962C8B-B14F-4D97-AF65-F5344CB8AC3E}">
        <p14:creationId xmlns:p14="http://schemas.microsoft.com/office/powerpoint/2010/main" val="41417691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51FC4B-778E-4012-B928-4AB50A12413B}" type="datetimeFigureOut">
              <a:rPr lang="en-US" smtClean="0"/>
              <a:t>5/31/20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69D57D-17A4-42EF-8878-52C9A3B22F8D}" type="slidenum">
              <a:rPr lang="en-US" smtClean="0"/>
              <a:t>‹#›</a:t>
            </a:fld>
            <a:endParaRPr lang="en-US"/>
          </a:p>
        </p:txBody>
      </p:sp>
    </p:spTree>
    <p:extLst>
      <p:ext uri="{BB962C8B-B14F-4D97-AF65-F5344CB8AC3E}">
        <p14:creationId xmlns:p14="http://schemas.microsoft.com/office/powerpoint/2010/main" val="9662854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351FC4B-778E-4012-B928-4AB50A12413B}" type="datetimeFigureOut">
              <a:rPr lang="en-US" smtClean="0"/>
              <a:t>5/31/20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69D57D-17A4-42EF-8878-52C9A3B22F8D}" type="slidenum">
              <a:rPr lang="en-US" smtClean="0"/>
              <a:t>‹#›</a:t>
            </a:fld>
            <a:endParaRPr lang="en-US"/>
          </a:p>
        </p:txBody>
      </p:sp>
    </p:spTree>
    <p:extLst>
      <p:ext uri="{BB962C8B-B14F-4D97-AF65-F5344CB8AC3E}">
        <p14:creationId xmlns:p14="http://schemas.microsoft.com/office/powerpoint/2010/main" val="32585434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351FC4B-778E-4012-B928-4AB50A12413B}" type="datetimeFigureOut">
              <a:rPr lang="en-US" smtClean="0"/>
              <a:t>5/31/20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269D57D-17A4-42EF-8878-52C9A3B22F8D}" type="slidenum">
              <a:rPr lang="en-US" smtClean="0"/>
              <a:t>‹#›</a:t>
            </a:fld>
            <a:endParaRPr lang="en-US"/>
          </a:p>
        </p:txBody>
      </p:sp>
    </p:spTree>
    <p:extLst>
      <p:ext uri="{BB962C8B-B14F-4D97-AF65-F5344CB8AC3E}">
        <p14:creationId xmlns:p14="http://schemas.microsoft.com/office/powerpoint/2010/main" val="18704186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351FC4B-778E-4012-B928-4AB50A12413B}" type="datetimeFigureOut">
              <a:rPr lang="en-US" smtClean="0"/>
              <a:t>5/31/20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269D57D-17A4-42EF-8878-52C9A3B22F8D}" type="slidenum">
              <a:rPr lang="en-US" smtClean="0"/>
              <a:t>‹#›</a:t>
            </a:fld>
            <a:endParaRPr lang="en-US"/>
          </a:p>
        </p:txBody>
      </p:sp>
    </p:spTree>
    <p:extLst>
      <p:ext uri="{BB962C8B-B14F-4D97-AF65-F5344CB8AC3E}">
        <p14:creationId xmlns:p14="http://schemas.microsoft.com/office/powerpoint/2010/main" val="139553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351FC4B-778E-4012-B928-4AB50A12413B}" type="datetimeFigureOut">
              <a:rPr lang="en-US" smtClean="0"/>
              <a:t>5/31/20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269D57D-17A4-42EF-8878-52C9A3B22F8D}" type="slidenum">
              <a:rPr lang="en-US" smtClean="0"/>
              <a:t>‹#›</a:t>
            </a:fld>
            <a:endParaRPr lang="en-US"/>
          </a:p>
        </p:txBody>
      </p:sp>
    </p:spTree>
    <p:extLst>
      <p:ext uri="{BB962C8B-B14F-4D97-AF65-F5344CB8AC3E}">
        <p14:creationId xmlns:p14="http://schemas.microsoft.com/office/powerpoint/2010/main" val="27492932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351FC4B-778E-4012-B928-4AB50A12413B}" type="datetimeFigureOut">
              <a:rPr lang="en-US" smtClean="0"/>
              <a:t>5/31/20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69D57D-17A4-42EF-8878-52C9A3B22F8D}" type="slidenum">
              <a:rPr lang="en-US" smtClean="0"/>
              <a:t>‹#›</a:t>
            </a:fld>
            <a:endParaRPr lang="en-US"/>
          </a:p>
        </p:txBody>
      </p:sp>
    </p:spTree>
    <p:extLst>
      <p:ext uri="{BB962C8B-B14F-4D97-AF65-F5344CB8AC3E}">
        <p14:creationId xmlns:p14="http://schemas.microsoft.com/office/powerpoint/2010/main" val="26414653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351FC4B-778E-4012-B928-4AB50A12413B}" type="datetimeFigureOut">
              <a:rPr lang="en-US" smtClean="0"/>
              <a:t>5/31/20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69D57D-17A4-42EF-8878-52C9A3B22F8D}" type="slidenum">
              <a:rPr lang="en-US" smtClean="0"/>
              <a:t>‹#›</a:t>
            </a:fld>
            <a:endParaRPr lang="en-US"/>
          </a:p>
        </p:txBody>
      </p:sp>
    </p:spTree>
    <p:extLst>
      <p:ext uri="{BB962C8B-B14F-4D97-AF65-F5344CB8AC3E}">
        <p14:creationId xmlns:p14="http://schemas.microsoft.com/office/powerpoint/2010/main" val="12051571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51FC4B-778E-4012-B928-4AB50A12413B}" type="datetimeFigureOut">
              <a:rPr lang="en-US" smtClean="0"/>
              <a:t>5/31/20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269D57D-17A4-42EF-8878-52C9A3B22F8D}" type="slidenum">
              <a:rPr lang="en-US" smtClean="0"/>
              <a:t>‹#›</a:t>
            </a:fld>
            <a:endParaRPr lang="en-US"/>
          </a:p>
        </p:txBody>
      </p:sp>
    </p:spTree>
    <p:extLst>
      <p:ext uri="{BB962C8B-B14F-4D97-AF65-F5344CB8AC3E}">
        <p14:creationId xmlns:p14="http://schemas.microsoft.com/office/powerpoint/2010/main" val="14488330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34777" y="233415"/>
            <a:ext cx="11726563" cy="1570671"/>
          </a:xfrm>
        </p:spPr>
        <p:txBody>
          <a:bodyPr>
            <a:normAutofit/>
          </a:bodyPr>
          <a:lstStyle/>
          <a:p>
            <a:r>
              <a:rPr lang="en-US" sz="3200" dirty="0"/>
              <a:t>ECOFUTURES</a:t>
            </a:r>
            <a:br>
              <a:rPr lang="en-US" sz="3200" dirty="0"/>
            </a:br>
            <a:r>
              <a:rPr lang="en-US" sz="3200" dirty="0"/>
              <a:t>Incorporating nutrient flow into overland flow and groundwater models to better predict ecological response across large scales</a:t>
            </a:r>
          </a:p>
        </p:txBody>
      </p:sp>
      <p:sp>
        <p:nvSpPr>
          <p:cNvPr id="3" name="Subtitle 2"/>
          <p:cNvSpPr>
            <a:spLocks noGrp="1"/>
          </p:cNvSpPr>
          <p:nvPr>
            <p:ph type="subTitle" idx="1"/>
          </p:nvPr>
        </p:nvSpPr>
        <p:spPr>
          <a:xfrm>
            <a:off x="1524000" y="2576423"/>
            <a:ext cx="9144000" cy="549835"/>
          </a:xfrm>
        </p:spPr>
        <p:txBody>
          <a:bodyPr>
            <a:normAutofit/>
          </a:bodyPr>
          <a:lstStyle/>
          <a:p>
            <a:r>
              <a:rPr lang="en-US" sz="2800" dirty="0"/>
              <a:t>Todd Steissberg and Billy Johnson</a:t>
            </a:r>
          </a:p>
        </p:txBody>
      </p:sp>
      <p:pic>
        <p:nvPicPr>
          <p:cNvPr id="4" name="Picture 3" descr="A waterfall in a forest&#10;&#10;Description automatically generated">
            <a:extLst>
              <a:ext uri="{FF2B5EF4-FFF2-40B4-BE49-F238E27FC236}">
                <a16:creationId xmlns:a16="http://schemas.microsoft.com/office/drawing/2014/main" id="{73B46BDC-A404-CF45-9FC9-9D25C766D8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9554" y="3387475"/>
            <a:ext cx="11318789" cy="3361595"/>
          </a:xfrm>
          <a:prstGeom prst="rect">
            <a:avLst/>
          </a:prstGeom>
        </p:spPr>
      </p:pic>
    </p:spTree>
    <p:extLst>
      <p:ext uri="{BB962C8B-B14F-4D97-AF65-F5344CB8AC3E}">
        <p14:creationId xmlns:p14="http://schemas.microsoft.com/office/powerpoint/2010/main" val="41264706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69720" y="271273"/>
            <a:ext cx="9144000" cy="907605"/>
          </a:xfrm>
        </p:spPr>
        <p:txBody>
          <a:bodyPr>
            <a:normAutofit fontScale="90000"/>
          </a:bodyPr>
          <a:lstStyle/>
          <a:p>
            <a:r>
              <a:rPr lang="en-US" sz="4000" b="1" dirty="0"/>
              <a:t>Finalize and Test Water Temperature capabilities within GSSHA</a:t>
            </a:r>
          </a:p>
        </p:txBody>
      </p:sp>
      <p:sp>
        <p:nvSpPr>
          <p:cNvPr id="3" name="Subtitle 2"/>
          <p:cNvSpPr>
            <a:spLocks noGrp="1"/>
          </p:cNvSpPr>
          <p:nvPr>
            <p:ph type="subTitle" idx="1"/>
          </p:nvPr>
        </p:nvSpPr>
        <p:spPr>
          <a:xfrm>
            <a:off x="460453" y="1488975"/>
            <a:ext cx="8090423" cy="2614718"/>
          </a:xfrm>
        </p:spPr>
        <p:txBody>
          <a:bodyPr>
            <a:noAutofit/>
          </a:bodyPr>
          <a:lstStyle/>
          <a:p>
            <a:pPr marL="342900" indent="-342900" algn="l">
              <a:spcBef>
                <a:spcPts val="0"/>
              </a:spcBef>
              <a:buFont typeface="Arial" panose="020B0604020202020204" pitchFamily="34" charset="0"/>
              <a:buChar char="•"/>
            </a:pPr>
            <a:r>
              <a:rPr lang="en-US" sz="2000" dirty="0"/>
              <a:t>Finalize Overland Water Temperature integration with GSSHA</a:t>
            </a:r>
          </a:p>
          <a:p>
            <a:pPr marL="800100" lvl="1" indent="-342900" algn="l">
              <a:spcBef>
                <a:spcPts val="0"/>
              </a:spcBef>
              <a:buFont typeface="Arial" panose="020B0604020202020204" pitchFamily="34" charset="0"/>
              <a:buChar char="•"/>
            </a:pPr>
            <a:r>
              <a:rPr lang="en-US" sz="1800" dirty="0"/>
              <a:t>In-stream water temperature has been implemented within GSSHA and Overland water temperature is being finalized and tested.</a:t>
            </a:r>
          </a:p>
          <a:p>
            <a:pPr marL="342900" indent="-342900" algn="l">
              <a:spcBef>
                <a:spcPts val="0"/>
              </a:spcBef>
              <a:buFont typeface="Arial" panose="020B0604020202020204" pitchFamily="34" charset="0"/>
              <a:buChar char="•"/>
            </a:pPr>
            <a:endParaRPr lang="en-US" sz="2000" dirty="0"/>
          </a:p>
          <a:p>
            <a:pPr marL="342900" indent="-342900" algn="l">
              <a:spcBef>
                <a:spcPts val="0"/>
              </a:spcBef>
              <a:buFont typeface="Arial" panose="020B0604020202020204" pitchFamily="34" charset="0"/>
              <a:buChar char="•"/>
            </a:pPr>
            <a:r>
              <a:rPr lang="en-US" sz="2000" dirty="0"/>
              <a:t>Use Goodwin Creek Watershed (Mississippi) to test and validate in-stream and overland water temperature routines – Data has been gathered for the Goodwin Creek Watershed and will be used to test for any programming errors and to validate the water temperature process descriptions.</a:t>
            </a:r>
          </a:p>
        </p:txBody>
      </p:sp>
      <p:pic>
        <p:nvPicPr>
          <p:cNvPr id="5" name="Picture 4" descr="A waterfall in a forest&#10;&#10;Description automatically generated">
            <a:extLst>
              <a:ext uri="{FF2B5EF4-FFF2-40B4-BE49-F238E27FC236}">
                <a16:creationId xmlns:a16="http://schemas.microsoft.com/office/drawing/2014/main" id="{372121C8-9BAB-F142-A80E-6F51E25901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8524" y="1488974"/>
            <a:ext cx="3389879" cy="5084818"/>
          </a:xfrm>
          <a:prstGeom prst="rect">
            <a:avLst/>
          </a:prstGeom>
        </p:spPr>
      </p:pic>
      <p:pic>
        <p:nvPicPr>
          <p:cNvPr id="7" name="Picture 6" descr="A body of water&#10;&#10;Description automatically generated">
            <a:extLst>
              <a:ext uri="{FF2B5EF4-FFF2-40B4-BE49-F238E27FC236}">
                <a16:creationId xmlns:a16="http://schemas.microsoft.com/office/drawing/2014/main" id="{FA028E0A-F73B-284C-B39C-835A1AD18B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521" y="4103694"/>
            <a:ext cx="7250931" cy="2470098"/>
          </a:xfrm>
          <a:prstGeom prst="rect">
            <a:avLst/>
          </a:prstGeom>
        </p:spPr>
      </p:pic>
    </p:spTree>
    <p:extLst>
      <p:ext uri="{BB962C8B-B14F-4D97-AF65-F5344CB8AC3E}">
        <p14:creationId xmlns:p14="http://schemas.microsoft.com/office/powerpoint/2010/main" val="5039968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69720" y="271273"/>
            <a:ext cx="9144000" cy="606057"/>
          </a:xfrm>
        </p:spPr>
        <p:txBody>
          <a:bodyPr>
            <a:normAutofit fontScale="90000"/>
          </a:bodyPr>
          <a:lstStyle/>
          <a:p>
            <a:r>
              <a:rPr lang="en-US" sz="4000" b="1" dirty="0"/>
              <a:t>Develop In-Stream WQ Model</a:t>
            </a:r>
          </a:p>
        </p:txBody>
      </p:sp>
      <p:sp>
        <p:nvSpPr>
          <p:cNvPr id="3" name="Subtitle 2"/>
          <p:cNvSpPr>
            <a:spLocks noGrp="1"/>
          </p:cNvSpPr>
          <p:nvPr>
            <p:ph type="subTitle" idx="1"/>
          </p:nvPr>
        </p:nvSpPr>
        <p:spPr>
          <a:xfrm>
            <a:off x="559308" y="1004888"/>
            <a:ext cx="11068400" cy="3604175"/>
          </a:xfrm>
        </p:spPr>
        <p:txBody>
          <a:bodyPr>
            <a:noAutofit/>
          </a:bodyPr>
          <a:lstStyle/>
          <a:p>
            <a:pPr marL="342900" indent="-342900" algn="l">
              <a:buFont typeface="Arial" panose="020B0604020202020204" pitchFamily="34" charset="0"/>
              <a:buChar char="•"/>
            </a:pPr>
            <a:r>
              <a:rPr lang="en-US" dirty="0"/>
              <a:t>Modify existing in-stream nutrient model to run stand-alone – The current in-stream nutrient model will be modified to fit within the ClearWater modeling system as a stand-alone model that can accept flow and sediment solutions files from GSSHA.</a:t>
            </a:r>
          </a:p>
          <a:p>
            <a:pPr marL="342900" indent="-342900" algn="l">
              <a:buFont typeface="Arial" panose="020B0604020202020204" pitchFamily="34" charset="0"/>
              <a:buChar char="•"/>
            </a:pPr>
            <a:r>
              <a:rPr lang="en-US" dirty="0"/>
              <a:t>Determine flow and sediment data, and frequency, needed from GSSHA to drive the in-stream nutrient model – An analysis will be done to identify the key information, and frequency of that information, that is needed to drive the in-stream nutrient model simulations. These data will be written into a database that will allow for large data storage and easy retrieval by the in-stream nutrient model.</a:t>
            </a:r>
          </a:p>
        </p:txBody>
      </p:sp>
      <p:grpSp>
        <p:nvGrpSpPr>
          <p:cNvPr id="4" name="Group 3">
            <a:extLst>
              <a:ext uri="{FF2B5EF4-FFF2-40B4-BE49-F238E27FC236}">
                <a16:creationId xmlns:a16="http://schemas.microsoft.com/office/drawing/2014/main" id="{0FC7A7D2-1E61-D341-96A6-6D369CD4AACB}"/>
              </a:ext>
            </a:extLst>
          </p:cNvPr>
          <p:cNvGrpSpPr/>
          <p:nvPr/>
        </p:nvGrpSpPr>
        <p:grpSpPr>
          <a:xfrm>
            <a:off x="4125618" y="3924643"/>
            <a:ext cx="6540325" cy="2692400"/>
            <a:chOff x="3048000" y="3205778"/>
            <a:chExt cx="8686800" cy="3576021"/>
          </a:xfrm>
          <a:solidFill>
            <a:schemeClr val="bg1">
              <a:alpha val="64000"/>
            </a:schemeClr>
          </a:solidFill>
        </p:grpSpPr>
        <p:sp>
          <p:nvSpPr>
            <p:cNvPr id="5" name="Rectangle 4">
              <a:extLst>
                <a:ext uri="{FF2B5EF4-FFF2-40B4-BE49-F238E27FC236}">
                  <a16:creationId xmlns:a16="http://schemas.microsoft.com/office/drawing/2014/main" id="{9BF58F42-5A37-7040-A1D3-CD4151D3BABC}"/>
                </a:ext>
              </a:extLst>
            </p:cNvPr>
            <p:cNvSpPr/>
            <p:nvPr/>
          </p:nvSpPr>
          <p:spPr bwMode="auto">
            <a:xfrm>
              <a:off x="3048000" y="3205778"/>
              <a:ext cx="8686800" cy="3576021"/>
            </a:xfrm>
            <a:prstGeom prst="rect">
              <a:avLst/>
            </a:prstGeom>
            <a:grpFill/>
            <a:ln w="9525" cap="flat" cmpd="sng" algn="ctr">
              <a:no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ahoma" charset="0"/>
              </a:endParaRPr>
            </a:p>
          </p:txBody>
        </p:sp>
        <p:pic>
          <p:nvPicPr>
            <p:cNvPr id="6" name="Picture 5">
              <a:extLst>
                <a:ext uri="{FF2B5EF4-FFF2-40B4-BE49-F238E27FC236}">
                  <a16:creationId xmlns:a16="http://schemas.microsoft.com/office/drawing/2014/main" id="{07D07473-920B-0547-9D37-4E4AA8B839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4200" y="3276600"/>
              <a:ext cx="8534400" cy="3436963"/>
            </a:xfrm>
            <a:prstGeom prst="rect">
              <a:avLst/>
            </a:prstGeom>
            <a:grpFill/>
          </p:spPr>
        </p:pic>
      </p:grpSp>
      <p:pic>
        <p:nvPicPr>
          <p:cNvPr id="8" name="Picture 7">
            <a:extLst>
              <a:ext uri="{FF2B5EF4-FFF2-40B4-BE49-F238E27FC236}">
                <a16:creationId xmlns:a16="http://schemas.microsoft.com/office/drawing/2014/main" id="{173A75FA-E31F-8948-A8CA-0F8A0BE491F6}"/>
              </a:ext>
            </a:extLst>
          </p:cNvPr>
          <p:cNvPicPr>
            <a:picLocks noChangeAspect="1"/>
          </p:cNvPicPr>
          <p:nvPr/>
        </p:nvPicPr>
        <p:blipFill>
          <a:blip r:embed="rId3"/>
          <a:stretch>
            <a:fillRect/>
          </a:stretch>
        </p:blipFill>
        <p:spPr>
          <a:xfrm>
            <a:off x="1008617" y="3924643"/>
            <a:ext cx="2781300" cy="2692400"/>
          </a:xfrm>
          <a:prstGeom prst="rect">
            <a:avLst/>
          </a:prstGeom>
        </p:spPr>
      </p:pic>
    </p:spTree>
    <p:extLst>
      <p:ext uri="{BB962C8B-B14F-4D97-AF65-F5344CB8AC3E}">
        <p14:creationId xmlns:p14="http://schemas.microsoft.com/office/powerpoint/2010/main" val="4377692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69720" y="271273"/>
            <a:ext cx="9144000" cy="907605"/>
          </a:xfrm>
        </p:spPr>
        <p:txBody>
          <a:bodyPr>
            <a:normAutofit/>
          </a:bodyPr>
          <a:lstStyle/>
          <a:p>
            <a:r>
              <a:rPr lang="en-US" sz="4000" b="1" dirty="0"/>
              <a:t>Develop In-Stream WQ Model</a:t>
            </a:r>
          </a:p>
        </p:txBody>
      </p:sp>
      <p:sp>
        <p:nvSpPr>
          <p:cNvPr id="3" name="Subtitle 2"/>
          <p:cNvSpPr>
            <a:spLocks noGrp="1"/>
          </p:cNvSpPr>
          <p:nvPr>
            <p:ph type="subTitle" idx="1"/>
          </p:nvPr>
        </p:nvSpPr>
        <p:spPr>
          <a:xfrm>
            <a:off x="559308" y="1389189"/>
            <a:ext cx="11164824" cy="5197537"/>
          </a:xfrm>
        </p:spPr>
        <p:txBody>
          <a:bodyPr>
            <a:noAutofit/>
          </a:bodyPr>
          <a:lstStyle/>
          <a:p>
            <a:pPr marL="342900" indent="-342900" algn="l">
              <a:buFont typeface="Arial" panose="020B0604020202020204" pitchFamily="34" charset="0"/>
              <a:buChar char="•"/>
            </a:pPr>
            <a:r>
              <a:rPr lang="en-US" dirty="0"/>
              <a:t>Design a data storage system sufficient to store and retrieve the necessary data for GSSHA and the in-stream nutrient model - In order to facilitate the transfer of large amounts of data between models, GUIs, and Data visualization tools, a data storage system will be designed and built. We will investigate current systems and methods to ensure that we are on the cutting edge of managing large datasets.</a:t>
            </a:r>
          </a:p>
          <a:p>
            <a:pPr marL="342900" indent="-342900" algn="l">
              <a:buFont typeface="Arial" panose="020B0604020202020204" pitchFamily="34" charset="0"/>
              <a:buChar char="•"/>
            </a:pPr>
            <a:r>
              <a:rPr lang="en-US" dirty="0"/>
              <a:t>Initiate development of a GUI for setting up the in-stream nutrient model and visualizing in-stream nutrient model output – A nutrient GUI will be developed that will allow users to easily setup the in-stream nutrient model, offer help and advice on estimating model parameters, and provide advanced data visualization for input data and model results.</a:t>
            </a:r>
          </a:p>
          <a:p>
            <a:pPr marL="342900" indent="-342900" algn="l">
              <a:buFont typeface="Arial" panose="020B0604020202020204" pitchFamily="34" charset="0"/>
              <a:buChar char="•"/>
            </a:pPr>
            <a:r>
              <a:rPr lang="en-US" dirty="0"/>
              <a:t>Validate the GSSHA and in-stream model using existing field data – In conjunction with our project partners and collaborators, existing field data will be identified for model validation. It is anticipated that the San Antonio River Authority will be able to assist with this effort.</a:t>
            </a:r>
          </a:p>
        </p:txBody>
      </p:sp>
    </p:spTree>
    <p:extLst>
      <p:ext uri="{BB962C8B-B14F-4D97-AF65-F5344CB8AC3E}">
        <p14:creationId xmlns:p14="http://schemas.microsoft.com/office/powerpoint/2010/main" val="16961325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69720" y="271273"/>
            <a:ext cx="9144000" cy="907605"/>
          </a:xfrm>
        </p:spPr>
        <p:txBody>
          <a:bodyPr>
            <a:normAutofit fontScale="90000"/>
          </a:bodyPr>
          <a:lstStyle/>
          <a:p>
            <a:r>
              <a:rPr lang="en-US" sz="4000" b="1" dirty="0"/>
              <a:t>Design and Develop Overland and Sub-surface WQ Models</a:t>
            </a:r>
          </a:p>
        </p:txBody>
      </p:sp>
      <p:sp>
        <p:nvSpPr>
          <p:cNvPr id="3" name="Subtitle 2"/>
          <p:cNvSpPr>
            <a:spLocks noGrp="1"/>
          </p:cNvSpPr>
          <p:nvPr>
            <p:ph type="subTitle" idx="1"/>
          </p:nvPr>
        </p:nvSpPr>
        <p:spPr>
          <a:xfrm>
            <a:off x="559308" y="1297460"/>
            <a:ext cx="11164824" cy="4967415"/>
          </a:xfrm>
        </p:spPr>
        <p:txBody>
          <a:bodyPr>
            <a:noAutofit/>
          </a:bodyPr>
          <a:lstStyle/>
          <a:p>
            <a:pPr marL="342900" indent="-342900" algn="l">
              <a:buFont typeface="Arial" panose="020B0604020202020204" pitchFamily="34" charset="0"/>
              <a:buChar char="•"/>
            </a:pPr>
            <a:r>
              <a:rPr lang="en-US" dirty="0"/>
              <a:t>Design and develop a new Overland and Sub-surface nutrient model – The ClearWater models don’t currently account for nutrient processes in the overland and sub-surface regimes so new models will be built.</a:t>
            </a:r>
          </a:p>
          <a:p>
            <a:pPr marL="342900" indent="-342900" algn="l">
              <a:buFont typeface="Arial" panose="020B0604020202020204" pitchFamily="34" charset="0"/>
              <a:buChar char="•"/>
            </a:pPr>
            <a:r>
              <a:rPr lang="en-US" dirty="0"/>
              <a:t>Finalize and test data storage and retrieval between GSSHA and the Overland and Sub-surface nutrient models – The data storage system will be upgraded to storage information relevant to the overland and sub-surface models.</a:t>
            </a:r>
          </a:p>
          <a:p>
            <a:pPr marL="342900" indent="-342900" algn="l">
              <a:buFont typeface="Arial" panose="020B0604020202020204" pitchFamily="34" charset="0"/>
              <a:buChar char="•"/>
            </a:pPr>
            <a:r>
              <a:rPr lang="en-US" dirty="0"/>
              <a:t>Finalize and test the Overland and Sub-surface nutrient model user interface and data visualization tools – The user interface and Data Visualization tools will be upgraded to include the Overland and Sub-surface nutrient models.</a:t>
            </a:r>
          </a:p>
          <a:p>
            <a:pPr marL="342900" indent="-342900" algn="l">
              <a:buFont typeface="Arial" panose="020B0604020202020204" pitchFamily="34" charset="0"/>
              <a:buChar char="•"/>
            </a:pPr>
            <a:r>
              <a:rPr lang="en-US" dirty="0"/>
              <a:t>Validate the GSSHA and Overland and Sub-surface models using existing field data - In conjunction with our project partners and collaborators, existing field data will be identified for model validation. It is anticipated that the San Antonio River Authority will be able to assist with this effort.</a:t>
            </a:r>
          </a:p>
        </p:txBody>
      </p:sp>
    </p:spTree>
    <p:extLst>
      <p:ext uri="{BB962C8B-B14F-4D97-AF65-F5344CB8AC3E}">
        <p14:creationId xmlns:p14="http://schemas.microsoft.com/office/powerpoint/2010/main" val="14927099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69720" y="719329"/>
            <a:ext cx="9144000" cy="907605"/>
          </a:xfrm>
        </p:spPr>
        <p:txBody>
          <a:bodyPr>
            <a:normAutofit fontScale="90000"/>
          </a:bodyPr>
          <a:lstStyle/>
          <a:p>
            <a:r>
              <a:rPr lang="en-US" sz="4000" b="1" dirty="0"/>
              <a:t>Develop and implement plan to link GSSHA-WQ with ERDCs multi-species vegetation model – Aquatic Plants</a:t>
            </a:r>
          </a:p>
        </p:txBody>
      </p:sp>
      <p:sp>
        <p:nvSpPr>
          <p:cNvPr id="3" name="Subtitle 2"/>
          <p:cNvSpPr>
            <a:spLocks noGrp="1"/>
          </p:cNvSpPr>
          <p:nvPr>
            <p:ph type="subTitle" idx="1"/>
          </p:nvPr>
        </p:nvSpPr>
        <p:spPr>
          <a:xfrm>
            <a:off x="559308" y="1865869"/>
            <a:ext cx="8053351" cy="4272801"/>
          </a:xfrm>
        </p:spPr>
        <p:txBody>
          <a:bodyPr>
            <a:noAutofit/>
          </a:bodyPr>
          <a:lstStyle/>
          <a:p>
            <a:pPr marL="342900" indent="-342900" algn="l">
              <a:buFont typeface="Arial" panose="020B0604020202020204" pitchFamily="34" charset="0"/>
              <a:buChar char="•"/>
            </a:pPr>
            <a:r>
              <a:rPr lang="en-US" dirty="0"/>
              <a:t>Determine proper flow, sediment, and water quality information that needs to be stored by GSSHA-Water Quality and develop and implement plan to link GSSHA-WQ with ERDC’s multi-species vegetation model – Aquatic Plant model – The project team will work with other EL team members to ensure that the needed GSSHA and the ClearWater modeling system’s solution files are provided to drive the aquatic plant dynamics.</a:t>
            </a:r>
          </a:p>
          <a:p>
            <a:pPr marL="342900" indent="-342900" algn="l">
              <a:buFont typeface="Arial" panose="020B0604020202020204" pitchFamily="34" charset="0"/>
              <a:buChar char="•"/>
            </a:pPr>
            <a:r>
              <a:rPr lang="en-US" dirty="0"/>
              <a:t>Finalize and test data storage and retrieval between GSSHA and the Aquatic Plant model – The data storage system will be upgraded to store information needed for the aquatic vegetation model.</a:t>
            </a:r>
          </a:p>
        </p:txBody>
      </p:sp>
      <p:pic>
        <p:nvPicPr>
          <p:cNvPr id="7" name="Picture 6" descr="A bird sitting on top of a grass covered field&#10;&#10;Description automatically generated">
            <a:extLst>
              <a:ext uri="{FF2B5EF4-FFF2-40B4-BE49-F238E27FC236}">
                <a16:creationId xmlns:a16="http://schemas.microsoft.com/office/drawing/2014/main" id="{0E8D865A-E3A1-734F-AF71-D7848860DD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99161" y="1865869"/>
            <a:ext cx="3155092" cy="4732638"/>
          </a:xfrm>
          <a:prstGeom prst="rect">
            <a:avLst/>
          </a:prstGeom>
        </p:spPr>
      </p:pic>
    </p:spTree>
    <p:extLst>
      <p:ext uri="{BB962C8B-B14F-4D97-AF65-F5344CB8AC3E}">
        <p14:creationId xmlns:p14="http://schemas.microsoft.com/office/powerpoint/2010/main" val="31349571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69720" y="719329"/>
            <a:ext cx="9144000" cy="907605"/>
          </a:xfrm>
        </p:spPr>
        <p:txBody>
          <a:bodyPr>
            <a:normAutofit fontScale="90000"/>
          </a:bodyPr>
          <a:lstStyle/>
          <a:p>
            <a:r>
              <a:rPr lang="en-US" sz="4000" b="1" dirty="0"/>
              <a:t>Develop and implement plan to link GSSHA-WQ with ERDCs multi-species vegetation model – Aquatic Plants</a:t>
            </a:r>
          </a:p>
        </p:txBody>
      </p:sp>
      <p:sp>
        <p:nvSpPr>
          <p:cNvPr id="3" name="Subtitle 2"/>
          <p:cNvSpPr>
            <a:spLocks noGrp="1"/>
          </p:cNvSpPr>
          <p:nvPr>
            <p:ph type="subTitle" idx="1"/>
          </p:nvPr>
        </p:nvSpPr>
        <p:spPr>
          <a:xfrm>
            <a:off x="259164" y="1918203"/>
            <a:ext cx="5573225" cy="3982204"/>
          </a:xfrm>
        </p:spPr>
        <p:txBody>
          <a:bodyPr>
            <a:noAutofit/>
          </a:bodyPr>
          <a:lstStyle/>
          <a:p>
            <a:pPr marL="342900" indent="-342900" algn="l">
              <a:buFont typeface="Arial" panose="020B0604020202020204" pitchFamily="34" charset="0"/>
              <a:buChar char="•"/>
            </a:pPr>
            <a:r>
              <a:rPr lang="en-US" dirty="0"/>
              <a:t>Finalize and test the Aquatic Plant GUI and data visualization tools – The GUI will be upgraded to include setup and data visualization for the aquatic plant model.</a:t>
            </a:r>
          </a:p>
          <a:p>
            <a:pPr marL="342900" indent="-342900" algn="l">
              <a:buFont typeface="Arial" panose="020B0604020202020204" pitchFamily="34" charset="0"/>
              <a:buChar char="•"/>
            </a:pPr>
            <a:r>
              <a:rPr lang="en-US" dirty="0"/>
              <a:t>Validate the GSSHA-WQ and the Aquatic Plant model using existing field data – The project team will work with other EL team members to test and validate the linkage between GSSHA-WQ for Aquatic Vegetation simulations.</a:t>
            </a:r>
          </a:p>
        </p:txBody>
      </p:sp>
      <p:pic>
        <p:nvPicPr>
          <p:cNvPr id="5" name="Picture 4" descr="A large body of water surrounded by trees&#10;&#10;Description automatically generated">
            <a:extLst>
              <a:ext uri="{FF2B5EF4-FFF2-40B4-BE49-F238E27FC236}">
                <a16:creationId xmlns:a16="http://schemas.microsoft.com/office/drawing/2014/main" id="{2A43B94C-8D66-374B-A844-026C64678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43599" y="1918202"/>
            <a:ext cx="5989237" cy="3982205"/>
          </a:xfrm>
          <a:prstGeom prst="rect">
            <a:avLst/>
          </a:prstGeom>
        </p:spPr>
      </p:pic>
    </p:spTree>
    <p:extLst>
      <p:ext uri="{BB962C8B-B14F-4D97-AF65-F5344CB8AC3E}">
        <p14:creationId xmlns:p14="http://schemas.microsoft.com/office/powerpoint/2010/main" val="15527003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57363" y="98854"/>
            <a:ext cx="9144000" cy="1704535"/>
          </a:xfrm>
        </p:spPr>
        <p:txBody>
          <a:bodyPr>
            <a:normAutofit fontScale="90000"/>
          </a:bodyPr>
          <a:lstStyle/>
          <a:p>
            <a:r>
              <a:rPr lang="en-US" sz="4000" b="1" dirty="0"/>
              <a:t>Develop and implement plan to link GSSHA-WQ with ERDCs multi-species vegetation model – Terrestrial Plants</a:t>
            </a:r>
          </a:p>
        </p:txBody>
      </p:sp>
      <p:sp>
        <p:nvSpPr>
          <p:cNvPr id="3" name="Subtitle 2"/>
          <p:cNvSpPr>
            <a:spLocks noGrp="1"/>
          </p:cNvSpPr>
          <p:nvPr>
            <p:ph type="subTitle" idx="1"/>
          </p:nvPr>
        </p:nvSpPr>
        <p:spPr>
          <a:xfrm>
            <a:off x="559308" y="1940013"/>
            <a:ext cx="8016281" cy="4071632"/>
          </a:xfrm>
        </p:spPr>
        <p:txBody>
          <a:bodyPr>
            <a:noAutofit/>
          </a:bodyPr>
          <a:lstStyle/>
          <a:p>
            <a:pPr marL="342900" indent="-342900" algn="l">
              <a:buFont typeface="Arial" panose="020B0604020202020204" pitchFamily="34" charset="0"/>
              <a:buChar char="•"/>
            </a:pPr>
            <a:r>
              <a:rPr lang="en-US" dirty="0"/>
              <a:t>Determine proper flow, sediment, and water quality information that needs to be stored by GSSHA-WQ and develop and implement plan to link GSSHA-WQ with ERDCs multi-species vegetation model – Terrestrial Plant model - The project team will work with other EL team members to ensure that the needed GSSHA and the ClearWater modeling system’s solution files are provided to drive the terrestrial plant dynamics.</a:t>
            </a:r>
          </a:p>
          <a:p>
            <a:pPr marL="342900" indent="-342900" algn="l">
              <a:buFont typeface="Arial" panose="020B0604020202020204" pitchFamily="34" charset="0"/>
              <a:buChar char="•"/>
            </a:pPr>
            <a:r>
              <a:rPr lang="en-US" dirty="0"/>
              <a:t>Finalize and test data storage and retrieval between GSSHA and the Terrestrial Plant model - The data storage system will be upgraded to store information needed for the terrestrial vegetation model.</a:t>
            </a:r>
          </a:p>
          <a:p>
            <a:pPr marL="342900" indent="-342900" algn="l">
              <a:buFont typeface="Arial" panose="020B0604020202020204" pitchFamily="34" charset="0"/>
              <a:buChar char="•"/>
            </a:pPr>
            <a:endParaRPr lang="en-US" dirty="0"/>
          </a:p>
        </p:txBody>
      </p:sp>
      <p:pic>
        <p:nvPicPr>
          <p:cNvPr id="4" name="Picture 3" descr="A river running through a body of water&#10;&#10;Description automatically generated">
            <a:extLst>
              <a:ext uri="{FF2B5EF4-FFF2-40B4-BE49-F238E27FC236}">
                <a16:creationId xmlns:a16="http://schemas.microsoft.com/office/drawing/2014/main" id="{A56E4C42-F71E-3545-ABAC-A48A0B4988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25029" y="1940013"/>
            <a:ext cx="3179803" cy="4769705"/>
          </a:xfrm>
          <a:prstGeom prst="rect">
            <a:avLst/>
          </a:prstGeom>
        </p:spPr>
      </p:pic>
    </p:spTree>
    <p:extLst>
      <p:ext uri="{BB962C8B-B14F-4D97-AF65-F5344CB8AC3E}">
        <p14:creationId xmlns:p14="http://schemas.microsoft.com/office/powerpoint/2010/main" val="19436912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69720" y="920497"/>
            <a:ext cx="9144000" cy="907605"/>
          </a:xfrm>
        </p:spPr>
        <p:txBody>
          <a:bodyPr>
            <a:normAutofit fontScale="90000"/>
          </a:bodyPr>
          <a:lstStyle/>
          <a:p>
            <a:r>
              <a:rPr lang="en-US" sz="4000" b="1" dirty="0"/>
              <a:t>Develop and implement plan to link GSSHA-WQ with ERDCs multi-species vegetation model – Terrestrial Plants</a:t>
            </a:r>
          </a:p>
        </p:txBody>
      </p:sp>
      <p:sp>
        <p:nvSpPr>
          <p:cNvPr id="3" name="Subtitle 2"/>
          <p:cNvSpPr>
            <a:spLocks noGrp="1"/>
          </p:cNvSpPr>
          <p:nvPr>
            <p:ph type="subTitle" idx="1"/>
          </p:nvPr>
        </p:nvSpPr>
        <p:spPr>
          <a:xfrm>
            <a:off x="460452" y="2030502"/>
            <a:ext cx="4989565" cy="3035765"/>
          </a:xfrm>
        </p:spPr>
        <p:txBody>
          <a:bodyPr>
            <a:noAutofit/>
          </a:bodyPr>
          <a:lstStyle/>
          <a:p>
            <a:pPr marL="342900" indent="-342900" algn="l">
              <a:buFont typeface="Arial" panose="020B0604020202020204" pitchFamily="34" charset="0"/>
              <a:buChar char="•"/>
            </a:pPr>
            <a:r>
              <a:rPr lang="en-US" dirty="0"/>
              <a:t>Finalize and test the Terrestrial Plant GUI and data visualization tools - The GUI will be upgraded to include setup and data visualization for the terrestrial plant model.</a:t>
            </a:r>
          </a:p>
          <a:p>
            <a:pPr marL="342900" indent="-342900" algn="l">
              <a:buFont typeface="Arial" panose="020B0604020202020204" pitchFamily="34" charset="0"/>
              <a:buChar char="•"/>
            </a:pPr>
            <a:r>
              <a:rPr lang="en-US" dirty="0"/>
              <a:t>Validate the GSSHA/Water Quality and the Terrestrial Plant model using existing field data - The project team will work with other EL team members to test and validate the linkage between GSSHA-WQ for Terrestrial Vegetation simulations.</a:t>
            </a:r>
          </a:p>
        </p:txBody>
      </p:sp>
      <p:pic>
        <p:nvPicPr>
          <p:cNvPr id="5" name="Picture 4" descr="A picture containing outdoor, grass, standing, water&#10;&#10;Description automatically generated">
            <a:extLst>
              <a:ext uri="{FF2B5EF4-FFF2-40B4-BE49-F238E27FC236}">
                <a16:creationId xmlns:a16="http://schemas.microsoft.com/office/drawing/2014/main" id="{1D746DE0-C1C5-9E44-9D31-2F962D7AFC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50018" y="2030502"/>
            <a:ext cx="6512726" cy="4341454"/>
          </a:xfrm>
          <a:prstGeom prst="rect">
            <a:avLst/>
          </a:prstGeom>
        </p:spPr>
      </p:pic>
    </p:spTree>
    <p:extLst>
      <p:ext uri="{BB962C8B-B14F-4D97-AF65-F5344CB8AC3E}">
        <p14:creationId xmlns:p14="http://schemas.microsoft.com/office/powerpoint/2010/main" val="19350625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06296" y="280417"/>
            <a:ext cx="9144000" cy="907605"/>
          </a:xfrm>
        </p:spPr>
        <p:txBody>
          <a:bodyPr>
            <a:normAutofit/>
          </a:bodyPr>
          <a:lstStyle/>
          <a:p>
            <a:r>
              <a:rPr lang="en-US" sz="4000" b="1" dirty="0"/>
              <a:t>Scheduling</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7512" y="1338167"/>
            <a:ext cx="10891363" cy="50626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262800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large waterfall over a rocky cliff&#10;&#10;Description automatically generated">
            <a:extLst>
              <a:ext uri="{FF2B5EF4-FFF2-40B4-BE49-F238E27FC236}">
                <a16:creationId xmlns:a16="http://schemas.microsoft.com/office/drawing/2014/main" id="{B20BB0E4-A9EA-DD42-A0E5-044B36C4C5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43456" y="2112430"/>
            <a:ext cx="9144000" cy="692554"/>
          </a:xfrm>
        </p:spPr>
        <p:txBody>
          <a:bodyPr>
            <a:normAutofit/>
          </a:bodyPr>
          <a:lstStyle/>
          <a:p>
            <a:r>
              <a:rPr lang="en-US" sz="4000" b="1" dirty="0">
                <a:solidFill>
                  <a:srgbClr val="FFC000"/>
                </a:solidFill>
              </a:rPr>
              <a:t>DISCUSSION and COMMENTS</a:t>
            </a:r>
          </a:p>
        </p:txBody>
      </p:sp>
    </p:spTree>
    <p:extLst>
      <p:ext uri="{BB962C8B-B14F-4D97-AF65-F5344CB8AC3E}">
        <p14:creationId xmlns:p14="http://schemas.microsoft.com/office/powerpoint/2010/main" val="25004537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81700"/>
            <a:ext cx="9144000" cy="643912"/>
          </a:xfrm>
        </p:spPr>
        <p:txBody>
          <a:bodyPr>
            <a:normAutofit/>
          </a:bodyPr>
          <a:lstStyle/>
          <a:p>
            <a:r>
              <a:rPr lang="en-US" sz="4000" b="1" dirty="0"/>
              <a:t>Background</a:t>
            </a:r>
          </a:p>
        </p:txBody>
      </p:sp>
      <p:sp>
        <p:nvSpPr>
          <p:cNvPr id="3" name="Subtitle 2"/>
          <p:cNvSpPr>
            <a:spLocks noGrp="1"/>
          </p:cNvSpPr>
          <p:nvPr>
            <p:ph type="subTitle" idx="1"/>
          </p:nvPr>
        </p:nvSpPr>
        <p:spPr>
          <a:xfrm>
            <a:off x="438912" y="1517206"/>
            <a:ext cx="11164824" cy="5241940"/>
          </a:xfrm>
        </p:spPr>
        <p:txBody>
          <a:bodyPr>
            <a:noAutofit/>
          </a:bodyPr>
          <a:lstStyle/>
          <a:p>
            <a:pPr marL="342900" indent="-342900" algn="l">
              <a:spcBef>
                <a:spcPts val="0"/>
              </a:spcBef>
              <a:buFont typeface="Arial" panose="020B0604020202020204" pitchFamily="34" charset="0"/>
              <a:buChar char="•"/>
            </a:pPr>
            <a:r>
              <a:rPr lang="en-US" dirty="0"/>
              <a:t>Nutrient flow impacts how species utilize their resources across large scales. Invasive species can capitalize on changes in nutrient dynamics and can outcompete other species. </a:t>
            </a:r>
          </a:p>
          <a:p>
            <a:pPr marL="342900" indent="-342900" algn="l">
              <a:spcBef>
                <a:spcPts val="0"/>
              </a:spcBef>
              <a:buFont typeface="Arial" panose="020B0604020202020204" pitchFamily="34" charset="0"/>
              <a:buChar char="•"/>
            </a:pPr>
            <a:endParaRPr lang="en-US" dirty="0"/>
          </a:p>
          <a:p>
            <a:pPr marL="342900" indent="-342900" algn="l">
              <a:spcBef>
                <a:spcPts val="0"/>
              </a:spcBef>
              <a:buFont typeface="Arial" panose="020B0604020202020204" pitchFamily="34" charset="0"/>
              <a:buChar char="•"/>
            </a:pPr>
            <a:r>
              <a:rPr lang="en-US" dirty="0"/>
              <a:t>Currently, within spatially explicit (gridded) watershed models, nutrient flow is not simulated across watershed scales, which prevents accurate prediction of how species will spatially distribute themselves across a landscape. </a:t>
            </a:r>
          </a:p>
          <a:p>
            <a:pPr marL="342900" indent="-342900" algn="l">
              <a:spcBef>
                <a:spcPts val="0"/>
              </a:spcBef>
              <a:buFont typeface="Arial" panose="020B0604020202020204" pitchFamily="34" charset="0"/>
              <a:buChar char="•"/>
            </a:pPr>
            <a:endParaRPr lang="en-US" dirty="0"/>
          </a:p>
          <a:p>
            <a:pPr marL="342900" indent="-342900" algn="l">
              <a:spcBef>
                <a:spcPts val="0"/>
              </a:spcBef>
              <a:buFont typeface="Arial" panose="020B0604020202020204" pitchFamily="34" charset="0"/>
              <a:buChar char="•"/>
            </a:pPr>
            <a:r>
              <a:rPr lang="en-US" dirty="0"/>
              <a:t>To address this challenge, we will incorporate nutrient flow into GSSHA and will then couple ERDC’s multi-species vegetation model into the GSSHA framework. </a:t>
            </a:r>
          </a:p>
          <a:p>
            <a:pPr marL="342900" indent="-342900" algn="l">
              <a:spcBef>
                <a:spcPts val="0"/>
              </a:spcBef>
              <a:buFont typeface="Arial" panose="020B0604020202020204" pitchFamily="34" charset="0"/>
              <a:buChar char="•"/>
            </a:pPr>
            <a:endParaRPr lang="en-US" dirty="0"/>
          </a:p>
          <a:p>
            <a:pPr marL="342900" indent="-342900" algn="l">
              <a:spcBef>
                <a:spcPts val="0"/>
              </a:spcBef>
              <a:buFont typeface="Arial" panose="020B0604020202020204" pitchFamily="34" charset="0"/>
              <a:buChar char="•"/>
            </a:pPr>
            <a:r>
              <a:rPr lang="en-US" dirty="0"/>
              <a:t>We will leverage existing ERDC relationships with the San Antonio River Authority to optimize proof-of-concept design.</a:t>
            </a:r>
          </a:p>
        </p:txBody>
      </p:sp>
    </p:spTree>
    <p:extLst>
      <p:ext uri="{BB962C8B-B14F-4D97-AF65-F5344CB8AC3E}">
        <p14:creationId xmlns:p14="http://schemas.microsoft.com/office/powerpoint/2010/main" val="28178566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82843"/>
            <a:ext cx="9144000" cy="644605"/>
          </a:xfrm>
        </p:spPr>
        <p:txBody>
          <a:bodyPr>
            <a:normAutofit/>
          </a:bodyPr>
          <a:lstStyle/>
          <a:p>
            <a:r>
              <a:rPr lang="en-US" sz="4000" b="1" dirty="0"/>
              <a:t>Models</a:t>
            </a:r>
          </a:p>
        </p:txBody>
      </p:sp>
      <p:sp>
        <p:nvSpPr>
          <p:cNvPr id="3" name="Subtitle 2"/>
          <p:cNvSpPr>
            <a:spLocks noGrp="1"/>
          </p:cNvSpPr>
          <p:nvPr>
            <p:ph type="subTitle" idx="1"/>
          </p:nvPr>
        </p:nvSpPr>
        <p:spPr>
          <a:xfrm>
            <a:off x="513588" y="1184395"/>
            <a:ext cx="11164824" cy="1911794"/>
          </a:xfrm>
        </p:spPr>
        <p:txBody>
          <a:bodyPr>
            <a:noAutofit/>
          </a:bodyPr>
          <a:lstStyle/>
          <a:p>
            <a:pPr algn="l"/>
            <a:r>
              <a:rPr lang="en-US" dirty="0"/>
              <a:t>GSSHA is a multidimensional modeling technology, developed by the U.S. Army Engineer Research and Development Center (ERDC), which uniformly couples overland, surface, and subsurface flow for accurate watershed simulation. It is a physics-based, distributed, hydrologic, sediment and constituent fate and transport model that features the following:</a:t>
            </a:r>
          </a:p>
        </p:txBody>
      </p:sp>
      <p:pic>
        <p:nvPicPr>
          <p:cNvPr id="4" name="Picture 3">
            <a:extLst>
              <a:ext uri="{FF2B5EF4-FFF2-40B4-BE49-F238E27FC236}">
                <a16:creationId xmlns:a16="http://schemas.microsoft.com/office/drawing/2014/main" id="{13381F75-C4F3-F142-AB8E-BA81238C7062}"/>
              </a:ext>
            </a:extLst>
          </p:cNvPr>
          <p:cNvPicPr>
            <a:picLocks noChangeAspect="1"/>
          </p:cNvPicPr>
          <p:nvPr/>
        </p:nvPicPr>
        <p:blipFill>
          <a:blip r:embed="rId2"/>
          <a:stretch>
            <a:fillRect/>
          </a:stretch>
        </p:blipFill>
        <p:spPr>
          <a:xfrm>
            <a:off x="7809470" y="3379881"/>
            <a:ext cx="4200782" cy="2797605"/>
          </a:xfrm>
          <a:prstGeom prst="rect">
            <a:avLst/>
          </a:prstGeom>
        </p:spPr>
      </p:pic>
      <p:sp>
        <p:nvSpPr>
          <p:cNvPr id="5" name="Subtitle 2">
            <a:extLst>
              <a:ext uri="{FF2B5EF4-FFF2-40B4-BE49-F238E27FC236}">
                <a16:creationId xmlns:a16="http://schemas.microsoft.com/office/drawing/2014/main" id="{DECE4585-5A91-8A4B-A176-BD417EE019E0}"/>
              </a:ext>
            </a:extLst>
          </p:cNvPr>
          <p:cNvSpPr txBox="1">
            <a:spLocks/>
          </p:cNvSpPr>
          <p:nvPr/>
        </p:nvSpPr>
        <p:spPr>
          <a:xfrm>
            <a:off x="513589" y="3048664"/>
            <a:ext cx="7851936" cy="364869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indent="-285750" algn="l">
              <a:buFont typeface="Arial" panose="020B0604020202020204" pitchFamily="34" charset="0"/>
              <a:buChar char="•"/>
            </a:pPr>
            <a:r>
              <a:rPr lang="en-US" sz="1800" dirty="0"/>
              <a:t>Two-dimensional (2D) overland flow and groundwater and one-dimensional (1D) stream flow and soil moisture </a:t>
            </a:r>
          </a:p>
          <a:p>
            <a:pPr marL="285750" indent="-285750" algn="l">
              <a:buFont typeface="Arial" panose="020B0604020202020204" pitchFamily="34" charset="0"/>
              <a:buChar char="•"/>
            </a:pPr>
            <a:r>
              <a:rPr lang="en-US" sz="1800" dirty="0"/>
              <a:t>Fully dynamic pipe networks for urban and agricultural drainage systems </a:t>
            </a:r>
          </a:p>
          <a:p>
            <a:pPr marL="285750" indent="-285750" algn="l">
              <a:buFont typeface="Arial" panose="020B0604020202020204" pitchFamily="34" charset="0"/>
              <a:buChar char="•"/>
            </a:pPr>
            <a:r>
              <a:rPr lang="en-US" sz="1800" dirty="0"/>
              <a:t>Wetland peat layer hydrodynamics and several in-stream weir and culvert models </a:t>
            </a:r>
          </a:p>
          <a:p>
            <a:pPr marL="285750" indent="-285750" algn="l">
              <a:buFont typeface="Arial" panose="020B0604020202020204" pitchFamily="34" charset="0"/>
              <a:buChar char="•"/>
            </a:pPr>
            <a:r>
              <a:rPr lang="en-US" sz="1800" dirty="0"/>
              <a:t>Lakes, detention basins, levees, rating and rule curve releases </a:t>
            </a:r>
          </a:p>
          <a:p>
            <a:pPr marL="285750" indent="-285750" algn="l">
              <a:buFont typeface="Arial" panose="020B0604020202020204" pitchFamily="34" charset="0"/>
              <a:buChar char="•"/>
            </a:pPr>
            <a:r>
              <a:rPr lang="en-US" sz="1800" dirty="0"/>
              <a:t>Boundary conditions for hurricane storm surge or levee breach inundation modeling </a:t>
            </a:r>
          </a:p>
          <a:p>
            <a:pPr marL="285750" indent="-285750" algn="l">
              <a:buFont typeface="Arial" panose="020B0604020202020204" pitchFamily="34" charset="0"/>
              <a:buChar char="•"/>
            </a:pPr>
            <a:r>
              <a:rPr lang="en-US" sz="1800" dirty="0"/>
              <a:t>Full coupling among groundwater, vadose zone, streams, and overland flow </a:t>
            </a:r>
          </a:p>
          <a:p>
            <a:pPr marL="285750" indent="-285750" algn="l">
              <a:buFont typeface="Arial" panose="020B0604020202020204" pitchFamily="34" charset="0"/>
              <a:buChar char="•"/>
            </a:pPr>
            <a:r>
              <a:rPr lang="en-US" sz="1800" dirty="0"/>
              <a:t>Full-Gr-coupled groundwater to surface-water interaction to model Hortonian and non-Hortonian basins </a:t>
            </a:r>
          </a:p>
        </p:txBody>
      </p:sp>
    </p:spTree>
    <p:extLst>
      <p:ext uri="{BB962C8B-B14F-4D97-AF65-F5344CB8AC3E}">
        <p14:creationId xmlns:p14="http://schemas.microsoft.com/office/powerpoint/2010/main" val="28145092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81699"/>
            <a:ext cx="9144000" cy="907605"/>
          </a:xfrm>
        </p:spPr>
        <p:txBody>
          <a:bodyPr>
            <a:normAutofit/>
          </a:bodyPr>
          <a:lstStyle/>
          <a:p>
            <a:r>
              <a:rPr lang="en-US" sz="4000" b="1" dirty="0"/>
              <a:t>Models</a:t>
            </a:r>
          </a:p>
        </p:txBody>
      </p:sp>
      <p:sp>
        <p:nvSpPr>
          <p:cNvPr id="3" name="Subtitle 2"/>
          <p:cNvSpPr>
            <a:spLocks noGrp="1"/>
          </p:cNvSpPr>
          <p:nvPr>
            <p:ph type="subTitle" idx="1"/>
          </p:nvPr>
        </p:nvSpPr>
        <p:spPr>
          <a:xfrm>
            <a:off x="438912" y="1517206"/>
            <a:ext cx="6126480" cy="4685886"/>
          </a:xfrm>
        </p:spPr>
        <p:txBody>
          <a:bodyPr>
            <a:noAutofit/>
          </a:bodyPr>
          <a:lstStyle/>
          <a:p>
            <a:pPr marL="342900" indent="-342900" algn="l">
              <a:spcBef>
                <a:spcPts val="0"/>
              </a:spcBef>
              <a:buFont typeface="Arial" panose="020B0604020202020204" pitchFamily="34" charset="0"/>
              <a:buChar char="•"/>
            </a:pPr>
            <a:r>
              <a:rPr lang="en-US" dirty="0"/>
              <a:t>GSSHA can be used as an episodic or continuous model where soil surface moisture, groundwater levels, stream interactions, and constituent fate are continuously simulated. </a:t>
            </a:r>
          </a:p>
          <a:p>
            <a:pPr marL="342900" indent="-342900" algn="l">
              <a:spcBef>
                <a:spcPts val="0"/>
              </a:spcBef>
              <a:buFont typeface="Arial" panose="020B0604020202020204" pitchFamily="34" charset="0"/>
              <a:buChar char="•"/>
            </a:pPr>
            <a:endParaRPr lang="en-US" dirty="0"/>
          </a:p>
          <a:p>
            <a:pPr marL="342900" indent="-342900" algn="l">
              <a:spcBef>
                <a:spcPts val="0"/>
              </a:spcBef>
              <a:buFont typeface="Arial" panose="020B0604020202020204" pitchFamily="34" charset="0"/>
              <a:buChar char="•"/>
            </a:pPr>
            <a:r>
              <a:rPr lang="en-US" dirty="0"/>
              <a:t>The fully coupled groundwater to surface-water interaction allows GSSHA to model basins in both arid and humid environments. The model simulates sediment and constituent fate and transport in shallow soils, overland flow planes, streams, and channels.</a:t>
            </a:r>
            <a:endParaRPr lang="en-US" sz="1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81812" y="1629727"/>
            <a:ext cx="4956223" cy="3454337"/>
          </a:xfrm>
          <a:prstGeom prst="rect">
            <a:avLst/>
          </a:prstGeom>
        </p:spPr>
      </p:pic>
    </p:spTree>
    <p:extLst>
      <p:ext uri="{BB962C8B-B14F-4D97-AF65-F5344CB8AC3E}">
        <p14:creationId xmlns:p14="http://schemas.microsoft.com/office/powerpoint/2010/main" val="4965361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33415"/>
            <a:ext cx="9144000" cy="626749"/>
          </a:xfrm>
        </p:spPr>
        <p:txBody>
          <a:bodyPr>
            <a:normAutofit fontScale="90000"/>
          </a:bodyPr>
          <a:lstStyle/>
          <a:p>
            <a:r>
              <a:rPr lang="en-US" sz="4000" b="1" dirty="0"/>
              <a:t>Models</a:t>
            </a:r>
          </a:p>
        </p:txBody>
      </p:sp>
      <p:sp>
        <p:nvSpPr>
          <p:cNvPr id="3" name="Subtitle 2"/>
          <p:cNvSpPr>
            <a:spLocks noGrp="1"/>
          </p:cNvSpPr>
          <p:nvPr>
            <p:ph type="subTitle" idx="1"/>
          </p:nvPr>
        </p:nvSpPr>
        <p:spPr>
          <a:xfrm>
            <a:off x="438914" y="1078787"/>
            <a:ext cx="5489276" cy="5545797"/>
          </a:xfrm>
        </p:spPr>
        <p:txBody>
          <a:bodyPr>
            <a:noAutofit/>
          </a:bodyPr>
          <a:lstStyle/>
          <a:p>
            <a:pPr marL="342900" indent="-342900" algn="l">
              <a:spcBef>
                <a:spcPts val="0"/>
              </a:spcBef>
              <a:buFont typeface="Arial" panose="020B0604020202020204" pitchFamily="34" charset="0"/>
              <a:buChar char="•"/>
            </a:pPr>
            <a:r>
              <a:rPr lang="en-US" sz="2000" dirty="0"/>
              <a:t>The Environmental Laboratory (EL) is developing a framework and toolkit that will be able to integrate hydrologic, hydrodynamic, water quality and vegetation modeling with visualization and analysis capabilities to evaluate system vulnerabilities and identify adaptation pathways to improve the resilience of coastal ecosystems to environmental stresses, such as increasing frequency and intensity of coastal storm surges and extreme precipitation events, rising sea levels, decreasing freshwater flows, and increased salinity intrusion. </a:t>
            </a:r>
          </a:p>
          <a:p>
            <a:pPr marL="342900" indent="-342900" algn="l">
              <a:spcBef>
                <a:spcPts val="0"/>
              </a:spcBef>
              <a:buFont typeface="Arial" panose="020B0604020202020204" pitchFamily="34" charset="0"/>
              <a:buChar char="•"/>
            </a:pPr>
            <a:endParaRPr lang="en-US" sz="2000" dirty="0"/>
          </a:p>
          <a:p>
            <a:pPr marL="342900" indent="-342900" algn="l">
              <a:spcBef>
                <a:spcPts val="0"/>
              </a:spcBef>
              <a:buFont typeface="Arial" panose="020B0604020202020204" pitchFamily="34" charset="0"/>
              <a:buChar char="•"/>
            </a:pPr>
            <a:r>
              <a:rPr lang="en-US" sz="2000" dirty="0"/>
              <a:t>The integrated modeling system will simulate complex and dynamic interactions involving hydrology, hydrodynamics, salinity, sediment transport, soil chemistry and physics, vegetation, and water quality. </a:t>
            </a:r>
            <a:endParaRPr lang="en-US" sz="1600" dirty="0"/>
          </a:p>
        </p:txBody>
      </p:sp>
      <p:pic>
        <p:nvPicPr>
          <p:cNvPr id="4" name="Picture 3">
            <a:extLst>
              <a:ext uri="{FF2B5EF4-FFF2-40B4-BE49-F238E27FC236}">
                <a16:creationId xmlns:a16="http://schemas.microsoft.com/office/drawing/2014/main" id="{783A3E7C-90FD-AD42-97E3-36AE295DCFAC}"/>
              </a:ext>
            </a:extLst>
          </p:cNvPr>
          <p:cNvPicPr>
            <a:picLocks noChangeAspect="1"/>
          </p:cNvPicPr>
          <p:nvPr/>
        </p:nvPicPr>
        <p:blipFill>
          <a:blip r:embed="rId2"/>
          <a:stretch>
            <a:fillRect/>
          </a:stretch>
        </p:blipFill>
        <p:spPr>
          <a:xfrm>
            <a:off x="9902386" y="1052995"/>
            <a:ext cx="2159908" cy="2112264"/>
          </a:xfrm>
          <a:prstGeom prst="rect">
            <a:avLst/>
          </a:prstGeom>
        </p:spPr>
      </p:pic>
      <p:pic>
        <p:nvPicPr>
          <p:cNvPr id="5" name="Picture 4">
            <a:extLst>
              <a:ext uri="{FF2B5EF4-FFF2-40B4-BE49-F238E27FC236}">
                <a16:creationId xmlns:a16="http://schemas.microsoft.com/office/drawing/2014/main" id="{02025CCB-92C9-B146-9999-06C35378D4B2}"/>
              </a:ext>
            </a:extLst>
          </p:cNvPr>
          <p:cNvPicPr>
            <a:picLocks noChangeAspect="1"/>
          </p:cNvPicPr>
          <p:nvPr/>
        </p:nvPicPr>
        <p:blipFill>
          <a:blip r:embed="rId3"/>
          <a:stretch>
            <a:fillRect/>
          </a:stretch>
        </p:blipFill>
        <p:spPr>
          <a:xfrm>
            <a:off x="7212458" y="1048704"/>
            <a:ext cx="2496619" cy="2120846"/>
          </a:xfrm>
          <a:prstGeom prst="rect">
            <a:avLst/>
          </a:prstGeom>
        </p:spPr>
      </p:pic>
      <p:pic>
        <p:nvPicPr>
          <p:cNvPr id="6" name="Picture 5">
            <a:extLst>
              <a:ext uri="{FF2B5EF4-FFF2-40B4-BE49-F238E27FC236}">
                <a16:creationId xmlns:a16="http://schemas.microsoft.com/office/drawing/2014/main" id="{D4B5CFDE-8436-A84F-A5EA-9BF3C3337C79}"/>
              </a:ext>
            </a:extLst>
          </p:cNvPr>
          <p:cNvPicPr>
            <a:picLocks noChangeAspect="1"/>
          </p:cNvPicPr>
          <p:nvPr/>
        </p:nvPicPr>
        <p:blipFill>
          <a:blip r:embed="rId4"/>
          <a:stretch>
            <a:fillRect/>
          </a:stretch>
        </p:blipFill>
        <p:spPr>
          <a:xfrm>
            <a:off x="9282488" y="3243813"/>
            <a:ext cx="2779806" cy="1444752"/>
          </a:xfrm>
          <a:prstGeom prst="rect">
            <a:avLst/>
          </a:prstGeom>
        </p:spPr>
      </p:pic>
      <p:pic>
        <p:nvPicPr>
          <p:cNvPr id="7" name="Picture 6">
            <a:extLst>
              <a:ext uri="{FF2B5EF4-FFF2-40B4-BE49-F238E27FC236}">
                <a16:creationId xmlns:a16="http://schemas.microsoft.com/office/drawing/2014/main" id="{84ACEB2F-0F6B-CC4A-952C-8AD389204FE2}"/>
              </a:ext>
            </a:extLst>
          </p:cNvPr>
          <p:cNvPicPr>
            <a:picLocks noChangeAspect="1"/>
          </p:cNvPicPr>
          <p:nvPr/>
        </p:nvPicPr>
        <p:blipFill>
          <a:blip r:embed="rId5"/>
          <a:stretch>
            <a:fillRect/>
          </a:stretch>
        </p:blipFill>
        <p:spPr>
          <a:xfrm>
            <a:off x="5846733" y="3373993"/>
            <a:ext cx="3456832" cy="1792252"/>
          </a:xfrm>
          <a:prstGeom prst="rect">
            <a:avLst/>
          </a:prstGeom>
        </p:spPr>
      </p:pic>
      <p:pic>
        <p:nvPicPr>
          <p:cNvPr id="9" name="Picture 8">
            <a:extLst>
              <a:ext uri="{FF2B5EF4-FFF2-40B4-BE49-F238E27FC236}">
                <a16:creationId xmlns:a16="http://schemas.microsoft.com/office/drawing/2014/main" id="{9E5A2AC3-82D5-F040-ACA6-11032F5AD6DD}"/>
              </a:ext>
            </a:extLst>
          </p:cNvPr>
          <p:cNvPicPr>
            <a:picLocks noChangeAspect="1"/>
          </p:cNvPicPr>
          <p:nvPr/>
        </p:nvPicPr>
        <p:blipFill>
          <a:blip r:embed="rId6"/>
          <a:stretch>
            <a:fillRect/>
          </a:stretch>
        </p:blipFill>
        <p:spPr>
          <a:xfrm>
            <a:off x="7551505" y="4757844"/>
            <a:ext cx="4510789" cy="1999030"/>
          </a:xfrm>
          <a:prstGeom prst="rect">
            <a:avLst/>
          </a:prstGeom>
        </p:spPr>
      </p:pic>
    </p:spTree>
    <p:extLst>
      <p:ext uri="{BB962C8B-B14F-4D97-AF65-F5344CB8AC3E}">
        <p14:creationId xmlns:p14="http://schemas.microsoft.com/office/powerpoint/2010/main" val="2505699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7558"/>
            <a:ext cx="9144000" cy="582128"/>
          </a:xfrm>
        </p:spPr>
        <p:txBody>
          <a:bodyPr>
            <a:normAutofit fontScale="90000"/>
          </a:bodyPr>
          <a:lstStyle/>
          <a:p>
            <a:r>
              <a:rPr lang="en-US" sz="4000" b="1" dirty="0"/>
              <a:t>Models</a:t>
            </a:r>
          </a:p>
        </p:txBody>
      </p:sp>
      <p:sp>
        <p:nvSpPr>
          <p:cNvPr id="3" name="Subtitle 2"/>
          <p:cNvSpPr>
            <a:spLocks noGrp="1"/>
          </p:cNvSpPr>
          <p:nvPr>
            <p:ph type="subTitle" idx="1"/>
          </p:nvPr>
        </p:nvSpPr>
        <p:spPr>
          <a:xfrm>
            <a:off x="537768" y="1109428"/>
            <a:ext cx="11164824" cy="1209242"/>
          </a:xfrm>
        </p:spPr>
        <p:txBody>
          <a:bodyPr>
            <a:noAutofit/>
          </a:bodyPr>
          <a:lstStyle/>
          <a:p>
            <a:pPr algn="l"/>
            <a:r>
              <a:rPr lang="en-US" dirty="0"/>
              <a:t>ERDC-EL’s ClearWater (Computational Library for Environmental Analysis and Restoration of Watersheds) modules provide simulated temperature, nutrients, dissolved oxygen, salinity, and algae, as well as toxic organic contaminants.</a:t>
            </a:r>
            <a:endParaRPr lang="en-US" sz="1800" dirty="0"/>
          </a:p>
        </p:txBody>
      </p:sp>
      <p:pic>
        <p:nvPicPr>
          <p:cNvPr id="4" name="Picture 3" descr="A large waterfall over a body of water&#10;&#10;Description automatically generated">
            <a:extLst>
              <a:ext uri="{FF2B5EF4-FFF2-40B4-BE49-F238E27FC236}">
                <a16:creationId xmlns:a16="http://schemas.microsoft.com/office/drawing/2014/main" id="{1820783D-1E53-7B44-A4A3-86B92B054A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2419" y="2318670"/>
            <a:ext cx="8979675" cy="4489838"/>
          </a:xfrm>
          <a:prstGeom prst="rect">
            <a:avLst/>
          </a:prstGeom>
        </p:spPr>
      </p:pic>
    </p:spTree>
    <p:extLst>
      <p:ext uri="{BB962C8B-B14F-4D97-AF65-F5344CB8AC3E}">
        <p14:creationId xmlns:p14="http://schemas.microsoft.com/office/powerpoint/2010/main" val="6250480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81699"/>
            <a:ext cx="9144000" cy="907605"/>
          </a:xfrm>
        </p:spPr>
        <p:txBody>
          <a:bodyPr>
            <a:normAutofit/>
          </a:bodyPr>
          <a:lstStyle/>
          <a:p>
            <a:r>
              <a:rPr lang="en-US" sz="4000" b="1" dirty="0"/>
              <a:t>Objectives</a:t>
            </a:r>
          </a:p>
        </p:txBody>
      </p:sp>
      <p:sp>
        <p:nvSpPr>
          <p:cNvPr id="3" name="Subtitle 2"/>
          <p:cNvSpPr>
            <a:spLocks noGrp="1"/>
          </p:cNvSpPr>
          <p:nvPr>
            <p:ph type="subTitle" idx="1"/>
          </p:nvPr>
        </p:nvSpPr>
        <p:spPr>
          <a:xfrm>
            <a:off x="438912" y="1517206"/>
            <a:ext cx="11164824" cy="5081302"/>
          </a:xfrm>
        </p:spPr>
        <p:txBody>
          <a:bodyPr>
            <a:noAutofit/>
          </a:bodyPr>
          <a:lstStyle/>
          <a:p>
            <a:pPr marL="342900" indent="-342900" algn="l">
              <a:spcBef>
                <a:spcPts val="0"/>
              </a:spcBef>
              <a:buFont typeface="Arial" panose="020B0604020202020204" pitchFamily="34" charset="0"/>
              <a:buChar char="•"/>
            </a:pPr>
            <a:r>
              <a:rPr lang="en-US" dirty="0"/>
              <a:t>The objective of this project is to develop techniques to take flow and sediment information from GSSHA to drive existing and new nutrient fate and transport capabilities that will be built within the ClearWater modeling system. </a:t>
            </a:r>
          </a:p>
          <a:p>
            <a:pPr marL="342900" indent="-342900" algn="l">
              <a:spcBef>
                <a:spcPts val="0"/>
              </a:spcBef>
              <a:buFont typeface="Arial" panose="020B0604020202020204" pitchFamily="34" charset="0"/>
              <a:buChar char="•"/>
            </a:pPr>
            <a:endParaRPr lang="en-US" dirty="0"/>
          </a:p>
          <a:p>
            <a:pPr marL="342900" indent="-342900" algn="l">
              <a:spcBef>
                <a:spcPts val="0"/>
              </a:spcBef>
              <a:buFont typeface="Arial" panose="020B0604020202020204" pitchFamily="34" charset="0"/>
              <a:buChar char="•"/>
            </a:pPr>
            <a:r>
              <a:rPr lang="en-US" dirty="0"/>
              <a:t>In addition, this project will develop techniques to take flow, sediment, and nutrient information to drive the ERDC’s multi-species community-based models for aquatic and terrestrial vegetation. </a:t>
            </a:r>
          </a:p>
          <a:p>
            <a:pPr marL="342900" indent="-342900" algn="l">
              <a:spcBef>
                <a:spcPts val="0"/>
              </a:spcBef>
              <a:buFont typeface="Arial" panose="020B0604020202020204" pitchFamily="34" charset="0"/>
              <a:buChar char="•"/>
            </a:pPr>
            <a:endParaRPr lang="en-US" dirty="0"/>
          </a:p>
          <a:p>
            <a:pPr marL="342900" indent="-342900" algn="l">
              <a:spcBef>
                <a:spcPts val="0"/>
              </a:spcBef>
              <a:buFont typeface="Arial" panose="020B0604020202020204" pitchFamily="34" charset="0"/>
              <a:buChar char="•"/>
            </a:pPr>
            <a:r>
              <a:rPr lang="en-US" dirty="0"/>
              <a:t>In order to facilitate the efficient transfer of information, the setup of models, and the visualization of model results, this project will design and build databases to store large datasets and provide ready access for multiple models, design and build graphical user interfaces to facilitate input of a variety of nutrient and vegetation input, and design and build advanced data visualization capabilities for these datasets.</a:t>
            </a:r>
            <a:endParaRPr lang="en-US" sz="1800" dirty="0"/>
          </a:p>
        </p:txBody>
      </p:sp>
    </p:spTree>
    <p:extLst>
      <p:ext uri="{BB962C8B-B14F-4D97-AF65-F5344CB8AC3E}">
        <p14:creationId xmlns:p14="http://schemas.microsoft.com/office/powerpoint/2010/main" val="2245378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81699"/>
            <a:ext cx="9144000" cy="907605"/>
          </a:xfrm>
        </p:spPr>
        <p:txBody>
          <a:bodyPr>
            <a:normAutofit/>
          </a:bodyPr>
          <a:lstStyle/>
          <a:p>
            <a:r>
              <a:rPr lang="en-US" sz="4000" b="1" dirty="0"/>
              <a:t>Major Project Tasks</a:t>
            </a:r>
          </a:p>
        </p:txBody>
      </p:sp>
      <p:sp>
        <p:nvSpPr>
          <p:cNvPr id="3" name="Subtitle 2"/>
          <p:cNvSpPr>
            <a:spLocks noGrp="1"/>
          </p:cNvSpPr>
          <p:nvPr>
            <p:ph type="subTitle" idx="1"/>
          </p:nvPr>
        </p:nvSpPr>
        <p:spPr>
          <a:xfrm>
            <a:off x="420623" y="1709230"/>
            <a:ext cx="11417149" cy="4098446"/>
          </a:xfrm>
        </p:spPr>
        <p:txBody>
          <a:bodyPr>
            <a:noAutofit/>
          </a:bodyPr>
          <a:lstStyle/>
          <a:p>
            <a:pPr marL="342900" indent="-342900" algn="l">
              <a:buFont typeface="Arial" panose="020B0604020202020204" pitchFamily="34" charset="0"/>
              <a:buChar char="•"/>
            </a:pPr>
            <a:r>
              <a:rPr lang="en-US" dirty="0"/>
              <a:t>Kick-Off Project Meeting</a:t>
            </a:r>
          </a:p>
          <a:p>
            <a:pPr marL="342900" indent="-342900" algn="l">
              <a:buFont typeface="Arial" panose="020B0604020202020204" pitchFamily="34" charset="0"/>
              <a:buChar char="•"/>
            </a:pPr>
            <a:r>
              <a:rPr lang="en-US" dirty="0"/>
              <a:t>Finalize and Test Water Temperature capabilities within GSSHA</a:t>
            </a:r>
          </a:p>
          <a:p>
            <a:pPr marL="342900" indent="-342900" algn="l">
              <a:buFont typeface="Arial" panose="020B0604020202020204" pitchFamily="34" charset="0"/>
              <a:buChar char="•"/>
            </a:pPr>
            <a:r>
              <a:rPr lang="en-US" dirty="0"/>
              <a:t>Develop In-Stream WQ Model</a:t>
            </a:r>
          </a:p>
          <a:p>
            <a:pPr marL="342900" indent="-342900" algn="l">
              <a:buFont typeface="Arial" panose="020B0604020202020204" pitchFamily="34" charset="0"/>
              <a:buChar char="•"/>
            </a:pPr>
            <a:r>
              <a:rPr lang="en-US" dirty="0"/>
              <a:t>Design and Develop Overland and Sub-surface WQ Models</a:t>
            </a:r>
          </a:p>
          <a:p>
            <a:pPr marL="342900" indent="-342900" algn="l">
              <a:buFont typeface="Arial" panose="020B0604020202020204" pitchFamily="34" charset="0"/>
              <a:buChar char="•"/>
            </a:pPr>
            <a:r>
              <a:rPr lang="en-US" dirty="0"/>
              <a:t>Develop and implement plan to link GSSHA-WQ with ERDCs multi-species vegetation model – Aquatic Plants</a:t>
            </a:r>
          </a:p>
          <a:p>
            <a:pPr marL="342900" indent="-342900" algn="l">
              <a:buFont typeface="Arial" panose="020B0604020202020204" pitchFamily="34" charset="0"/>
              <a:buChar char="•"/>
            </a:pPr>
            <a:r>
              <a:rPr lang="en-US" dirty="0"/>
              <a:t>Develop and implement plan to link GSSHA-WQ with ERDCs multi-species vegetation model – Terrestrial Plants</a:t>
            </a:r>
          </a:p>
        </p:txBody>
      </p:sp>
    </p:spTree>
    <p:extLst>
      <p:ext uri="{BB962C8B-B14F-4D97-AF65-F5344CB8AC3E}">
        <p14:creationId xmlns:p14="http://schemas.microsoft.com/office/powerpoint/2010/main" val="4785724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42288" y="70803"/>
            <a:ext cx="9144000" cy="907605"/>
          </a:xfrm>
        </p:spPr>
        <p:txBody>
          <a:bodyPr>
            <a:normAutofit/>
          </a:bodyPr>
          <a:lstStyle/>
          <a:p>
            <a:r>
              <a:rPr lang="en-US" sz="4000" b="1" dirty="0"/>
              <a:t>Kick-Off Project Meeting</a:t>
            </a:r>
          </a:p>
        </p:txBody>
      </p:sp>
      <p:sp>
        <p:nvSpPr>
          <p:cNvPr id="3" name="Subtitle 2"/>
          <p:cNvSpPr>
            <a:spLocks noGrp="1"/>
          </p:cNvSpPr>
          <p:nvPr>
            <p:ph type="subTitle" idx="1"/>
          </p:nvPr>
        </p:nvSpPr>
        <p:spPr>
          <a:xfrm>
            <a:off x="466344" y="1178878"/>
            <a:ext cx="11164824" cy="5357846"/>
          </a:xfrm>
        </p:spPr>
        <p:txBody>
          <a:bodyPr>
            <a:noAutofit/>
          </a:bodyPr>
          <a:lstStyle/>
          <a:p>
            <a:pPr marL="342900" indent="-342900" algn="l">
              <a:spcBef>
                <a:spcPts val="0"/>
              </a:spcBef>
              <a:buFont typeface="Arial" panose="020B0604020202020204" pitchFamily="34" charset="0"/>
              <a:buChar char="•"/>
            </a:pPr>
            <a:r>
              <a:rPr lang="en-US" dirty="0"/>
              <a:t>This meeting will present the Project Management Plan to the project team and collaborators in order to solicit consensus and modifications to the goals of the project. </a:t>
            </a:r>
          </a:p>
          <a:p>
            <a:pPr marL="342900" indent="-342900" algn="l">
              <a:spcBef>
                <a:spcPts val="0"/>
              </a:spcBef>
              <a:buFont typeface="Arial" panose="020B0604020202020204" pitchFamily="34" charset="0"/>
              <a:buChar char="•"/>
            </a:pPr>
            <a:endParaRPr lang="en-US" dirty="0"/>
          </a:p>
          <a:p>
            <a:pPr marL="342900" indent="-342900" algn="l">
              <a:spcBef>
                <a:spcPts val="0"/>
              </a:spcBef>
              <a:buFont typeface="Arial" panose="020B0604020202020204" pitchFamily="34" charset="0"/>
              <a:buChar char="•"/>
            </a:pPr>
            <a:r>
              <a:rPr lang="en-US" dirty="0"/>
              <a:t>As part of this meeting, we will discuss the approach we are taking in regards to developing flow and sediment solution files for driving the nutrient simulations within the ClearWater modeling system and then develop nutrient solution files, that in conjunction with GSSHA flow and sediment solution files, will be used to drive vegetation simulations within the ERDC Multi-species Vegetation Model for Aquatic and Terrestrial communities.</a:t>
            </a:r>
          </a:p>
          <a:p>
            <a:pPr marL="342900" indent="-342900" algn="l">
              <a:spcBef>
                <a:spcPts val="0"/>
              </a:spcBef>
              <a:buFont typeface="Arial" panose="020B0604020202020204" pitchFamily="34" charset="0"/>
              <a:buChar char="•"/>
            </a:pPr>
            <a:endParaRPr lang="en-US" dirty="0"/>
          </a:p>
          <a:p>
            <a:pPr marL="342900" indent="-342900" algn="l">
              <a:spcBef>
                <a:spcPts val="0"/>
              </a:spcBef>
              <a:buFont typeface="Arial" panose="020B0604020202020204" pitchFamily="34" charset="0"/>
              <a:buChar char="•"/>
            </a:pPr>
            <a:r>
              <a:rPr lang="en-US" dirty="0"/>
              <a:t>In addition to the technical discussions, this meeting will discuss leveraging opportunities between our collaborators with on-going reimbursable projects and work units, and identifying additional funding lines that can be used to expand our ability to model Nature Based Features for flow, sediment, nutrients, contaminants, and vegetation.</a:t>
            </a:r>
          </a:p>
        </p:txBody>
      </p:sp>
    </p:spTree>
    <p:extLst>
      <p:ext uri="{BB962C8B-B14F-4D97-AF65-F5344CB8AC3E}">
        <p14:creationId xmlns:p14="http://schemas.microsoft.com/office/powerpoint/2010/main" val="24591466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157</TotalTime>
  <Words>1775</Words>
  <Application>Microsoft Macintosh PowerPoint</Application>
  <PresentationFormat>Widescreen</PresentationFormat>
  <Paragraphs>79</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Tahoma</vt:lpstr>
      <vt:lpstr>Office Theme</vt:lpstr>
      <vt:lpstr>ECOFUTURES Incorporating nutrient flow into overland flow and groundwater models to better predict ecological response across large scales</vt:lpstr>
      <vt:lpstr>Background</vt:lpstr>
      <vt:lpstr>Models</vt:lpstr>
      <vt:lpstr>Models</vt:lpstr>
      <vt:lpstr>Models</vt:lpstr>
      <vt:lpstr>Models</vt:lpstr>
      <vt:lpstr>Objectives</vt:lpstr>
      <vt:lpstr>Major Project Tasks</vt:lpstr>
      <vt:lpstr>Kick-Off Project Meeting</vt:lpstr>
      <vt:lpstr>Finalize and Test Water Temperature capabilities within GSSHA</vt:lpstr>
      <vt:lpstr>Develop In-Stream WQ Model</vt:lpstr>
      <vt:lpstr>Develop In-Stream WQ Model</vt:lpstr>
      <vt:lpstr>Design and Develop Overland and Sub-surface WQ Models</vt:lpstr>
      <vt:lpstr>Develop and implement plan to link GSSHA-WQ with ERDCs multi-species vegetation model – Aquatic Plants</vt:lpstr>
      <vt:lpstr>Develop and implement plan to link GSSHA-WQ with ERDCs multi-species vegetation model – Aquatic Plants</vt:lpstr>
      <vt:lpstr>Develop and implement plan to link GSSHA-WQ with ERDCs multi-species vegetation model – Terrestrial Plants</vt:lpstr>
      <vt:lpstr>Develop and implement plan to link GSSHA-WQ with ERDCs multi-species vegetation model – Terrestrial Plants</vt:lpstr>
      <vt:lpstr>Scheduling</vt:lpstr>
      <vt:lpstr>DISCUSSION and COMMENTS</vt:lpstr>
    </vt:vector>
  </TitlesOfParts>
  <Company>US Army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ECOFUTURES - Incorporating nutrient flow into overland flow and groundwater models to better predict ecological response across large scales</dc:title>
  <dc:creator>Johnson, Billy E ERDC-RDE-EL-MS CIV</dc:creator>
  <cp:lastModifiedBy>Todd Steissberg</cp:lastModifiedBy>
  <cp:revision>47</cp:revision>
  <dcterms:created xsi:type="dcterms:W3CDTF">2020-05-29T12:11:10Z</dcterms:created>
  <dcterms:modified xsi:type="dcterms:W3CDTF">2020-06-01T07:51:28Z</dcterms:modified>
</cp:coreProperties>
</file>

<file path=docProps/thumbnail.jpeg>
</file>